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Bree Serif"/>
      <p:regular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font" Target="fonts/BreeSerif-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28d21d1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28d21d1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29f8ec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29f8ec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28d21d1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28d21d1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2988c87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2988c87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428d21d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428d21d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28d21d1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28d21d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42988c87f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42988c87f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2988c87f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2988c87f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28d21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28d21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28d21d1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28d21d1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solidFill>
                  <a:schemeClr val="dk1"/>
                </a:solidFill>
                <a:latin typeface="Times New Roman"/>
                <a:ea typeface="Times New Roman"/>
                <a:cs typeface="Times New Roman"/>
                <a:sym typeface="Times New Roman"/>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5.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FFFFFF"/>
                </a:solidFill>
                <a:latin typeface="Comic Sans MS"/>
                <a:ea typeface="Comic Sans MS"/>
                <a:cs typeface="Comic Sans MS"/>
                <a:sym typeface="Comic Sans MS"/>
              </a:rPr>
              <a:t>Exploration Through Augmented and Virtual Reality</a:t>
            </a:r>
            <a:endParaRPr i="1">
              <a:solidFill>
                <a:srgbClr val="FFFFFF"/>
              </a:solidFill>
              <a:latin typeface="Comic Sans MS"/>
              <a:ea typeface="Comic Sans MS"/>
              <a:cs typeface="Comic Sans MS"/>
              <a:sym typeface="Comic Sans MS"/>
            </a:endParaRPr>
          </a:p>
        </p:txBody>
      </p:sp>
      <p:sp>
        <p:nvSpPr>
          <p:cNvPr id="55" name="Google Shape;55;p13"/>
          <p:cNvSpPr txBox="1"/>
          <p:nvPr>
            <p:ph idx="1" type="subTitle"/>
          </p:nvPr>
        </p:nvSpPr>
        <p:spPr>
          <a:xfrm>
            <a:off x="311700" y="2834125"/>
            <a:ext cx="8520600" cy="197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Bree Serif"/>
                <a:ea typeface="Bree Serif"/>
                <a:cs typeface="Bree Serif"/>
                <a:sym typeface="Bree Serif"/>
              </a:rPr>
              <a:t>Team Members: </a:t>
            </a:r>
            <a:endParaRPr sz="1800">
              <a:solidFill>
                <a:srgbClr val="FFFFFF"/>
              </a:solidFill>
              <a:latin typeface="Bree Serif"/>
              <a:ea typeface="Bree Serif"/>
              <a:cs typeface="Bree Serif"/>
              <a:sym typeface="Bree Serif"/>
            </a:endParaRPr>
          </a:p>
          <a:p>
            <a:pPr indent="0" lvl="0" marL="0" rtl="0" algn="r">
              <a:spcBef>
                <a:spcPts val="0"/>
              </a:spcBef>
              <a:spcAft>
                <a:spcPts val="0"/>
              </a:spcAft>
              <a:buNone/>
            </a:pPr>
            <a:r>
              <a:rPr lang="en" sz="1800">
                <a:solidFill>
                  <a:srgbClr val="FFFFFF"/>
                </a:solidFill>
                <a:latin typeface="Times New Roman"/>
                <a:ea typeface="Times New Roman"/>
                <a:cs typeface="Times New Roman"/>
                <a:sym typeface="Times New Roman"/>
              </a:rPr>
              <a:t>Rohini Yedelli</a:t>
            </a:r>
            <a:endParaRPr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FFFFFF"/>
                </a:solidFill>
                <a:latin typeface="Times New Roman"/>
                <a:ea typeface="Times New Roman"/>
                <a:cs typeface="Times New Roman"/>
                <a:sym typeface="Times New Roman"/>
              </a:rPr>
              <a:t>                                           Vaibhav Goyal</a:t>
            </a:r>
            <a:endParaRPr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FFFFFF"/>
                </a:solidFill>
                <a:latin typeface="Times New Roman"/>
                <a:ea typeface="Times New Roman"/>
                <a:cs typeface="Times New Roman"/>
                <a:sym typeface="Times New Roman"/>
              </a:rPr>
              <a:t>Radhika Raghuwanshi</a:t>
            </a:r>
            <a:endParaRPr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b="1" lang="en" sz="1800">
                <a:solidFill>
                  <a:srgbClr val="FFFFFF"/>
                </a:solidFill>
                <a:latin typeface="Times New Roman"/>
                <a:ea typeface="Times New Roman"/>
                <a:cs typeface="Times New Roman"/>
                <a:sym typeface="Times New Roman"/>
              </a:rPr>
              <a:t> </a:t>
            </a:r>
            <a:endParaRPr b="1" sz="1800">
              <a:solidFill>
                <a:srgbClr val="FFFFFF"/>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FFFFFF"/>
                </a:solidFill>
                <a:latin typeface="Bree Serif"/>
                <a:ea typeface="Bree Serif"/>
                <a:cs typeface="Bree Serif"/>
                <a:sym typeface="Bree Serif"/>
              </a:rPr>
              <a:t>Mentor:</a:t>
            </a:r>
            <a:r>
              <a:rPr lang="en" sz="1800">
                <a:solidFill>
                  <a:srgbClr val="FFFFFF"/>
                </a:solidFill>
                <a:latin typeface="Times New Roman"/>
                <a:ea typeface="Times New Roman"/>
                <a:cs typeface="Times New Roman"/>
                <a:sym typeface="Times New Roman"/>
              </a:rPr>
              <a:t> Mrs. Smita Jangale</a:t>
            </a:r>
            <a:endParaRPr sz="1800">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Project Outcomes</a:t>
            </a:r>
            <a:endParaRPr>
              <a:solidFill>
                <a:srgbClr val="FFFFFF"/>
              </a:solidFill>
              <a:latin typeface="Bree Serif"/>
              <a:ea typeface="Bree Serif"/>
              <a:cs typeface="Bree Serif"/>
              <a:sym typeface="Bree Serif"/>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2400">
                <a:solidFill>
                  <a:srgbClr val="FFFFFF"/>
                </a:solidFill>
              </a:rPr>
              <a:t>Outcome of the project will be an android application “Exploration”using Recognition based AR. Exploration app will be a marker based augmented reality using Android OS. In this project, we aim to investigate and apply various innovative applications of Virtual and Augmented Reality on real life surroundings and enhance the skills of individuals and society in an interactive manner.</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idx="1" type="body"/>
          </p:nvPr>
        </p:nvSpPr>
        <p:spPr>
          <a:xfrm>
            <a:off x="311700" y="328025"/>
            <a:ext cx="8520600" cy="4240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6000">
                <a:solidFill>
                  <a:srgbClr val="351C75"/>
                </a:solidFill>
                <a:latin typeface="Bree Serif"/>
                <a:ea typeface="Bree Serif"/>
                <a:cs typeface="Bree Serif"/>
                <a:sym typeface="Bree Serif"/>
              </a:rPr>
              <a:t>END</a:t>
            </a:r>
            <a:endParaRPr sz="6000">
              <a:solidFill>
                <a:srgbClr val="351C75"/>
              </a:solidFill>
              <a:latin typeface="Bree Serif"/>
              <a:ea typeface="Bree Serif"/>
              <a:cs typeface="Bree Serif"/>
              <a:sym typeface="Bree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Introduction To Augmented and Virtual Reality :</a:t>
            </a:r>
            <a:endParaRPr>
              <a:solidFill>
                <a:srgbClr val="FFFFFF"/>
              </a:solidFill>
              <a:latin typeface="Bree Serif"/>
              <a:ea typeface="Bree Serif"/>
              <a:cs typeface="Bree Serif"/>
              <a:sym typeface="Bree Serif"/>
            </a:endParaRPr>
          </a:p>
        </p:txBody>
      </p:sp>
      <p:sp>
        <p:nvSpPr>
          <p:cNvPr id="61" name="Google Shape;61;p14"/>
          <p:cNvSpPr txBox="1"/>
          <p:nvPr>
            <p:ph idx="1" type="body"/>
          </p:nvPr>
        </p:nvSpPr>
        <p:spPr>
          <a:xfrm>
            <a:off x="311700" y="1174750"/>
            <a:ext cx="8520600" cy="34164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Clr>
                <a:schemeClr val="dk1"/>
              </a:buClr>
              <a:buSzPts val="1100"/>
              <a:buFont typeface="Arial"/>
              <a:buNone/>
            </a:pPr>
            <a:r>
              <a:rPr lang="en" sz="2400">
                <a:solidFill>
                  <a:srgbClr val="FFFFFF"/>
                </a:solidFill>
                <a:latin typeface="Times New Roman"/>
                <a:ea typeface="Times New Roman"/>
                <a:cs typeface="Times New Roman"/>
                <a:sym typeface="Times New Roman"/>
              </a:rPr>
              <a:t>Virtual Reality is a computer simulated reality which replicates a real environment, and simulate a user's physical presence in this environment while Augmented Reality  blurs the line between what's real and what's computer-generated by enhancing what we see, hear</a:t>
            </a:r>
            <a:r>
              <a:rPr lang="en" sz="2400">
                <a:solidFill>
                  <a:srgbClr val="FFFFFF"/>
                </a:solidFill>
              </a:rPr>
              <a:t> and</a:t>
            </a:r>
            <a:r>
              <a:rPr lang="en" sz="2400">
                <a:solidFill>
                  <a:srgbClr val="FFFFFF"/>
                </a:solidFill>
                <a:latin typeface="Times New Roman"/>
                <a:ea typeface="Times New Roman"/>
                <a:cs typeface="Times New Roman"/>
                <a:sym typeface="Times New Roman"/>
              </a:rPr>
              <a:t> feel.</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1000"/>
                                        <p:tgtEl>
                                          <p:spTgt spid="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8" name="Google Shape;68;p1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9" name="Google Shape;69;p15"/>
          <p:cNvPicPr preferRelativeResize="0"/>
          <p:nvPr/>
        </p:nvPicPr>
        <p:blipFill>
          <a:blip r:embed="rId3">
            <a:alphaModFix/>
          </a:blip>
          <a:stretch>
            <a:fillRect/>
          </a:stretch>
        </p:blipFill>
        <p:spPr>
          <a:xfrm>
            <a:off x="4622800" y="64775"/>
            <a:ext cx="4405549" cy="5078725"/>
          </a:xfrm>
          <a:prstGeom prst="rect">
            <a:avLst/>
          </a:prstGeom>
          <a:noFill/>
          <a:ln>
            <a:noFill/>
          </a:ln>
        </p:spPr>
      </p:pic>
      <p:pic>
        <p:nvPicPr>
          <p:cNvPr id="70" name="Google Shape;70;p15"/>
          <p:cNvPicPr preferRelativeResize="0"/>
          <p:nvPr/>
        </p:nvPicPr>
        <p:blipFill>
          <a:blip r:embed="rId4">
            <a:alphaModFix/>
          </a:blip>
          <a:stretch>
            <a:fillRect/>
          </a:stretch>
        </p:blipFill>
        <p:spPr>
          <a:xfrm>
            <a:off x="178925" y="97175"/>
            <a:ext cx="4210676" cy="4994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1000"/>
                                        <p:tgtEl>
                                          <p:spTgt spid="70"/>
                                        </p:tgtEl>
                                        <p:attrNameLst>
                                          <p:attrName>ppt_w</p:attrName>
                                        </p:attrNameLst>
                                      </p:cBhvr>
                                      <p:tavLst>
                                        <p:tav fmla="" tm="0">
                                          <p:val>
                                            <p:strVal val="0"/>
                                          </p:val>
                                        </p:tav>
                                        <p:tav fmla="" tm="100000">
                                          <p:val>
                                            <p:strVal val="#ppt_w"/>
                                          </p:val>
                                        </p:tav>
                                      </p:tavLst>
                                    </p:anim>
                                    <p:anim calcmode="lin" valueType="num">
                                      <p:cBhvr additive="base">
                                        <p:cTn dur="1000"/>
                                        <p:tgtEl>
                                          <p:spTgt spid="7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1000"/>
                                        <p:tgtEl>
                                          <p:spTgt spid="69"/>
                                        </p:tgtEl>
                                        <p:attrNameLst>
                                          <p:attrName>ppt_w</p:attrName>
                                        </p:attrNameLst>
                                      </p:cBhvr>
                                      <p:tavLst>
                                        <p:tav fmla="" tm="0">
                                          <p:val>
                                            <p:strVal val="0"/>
                                          </p:val>
                                        </p:tav>
                                        <p:tav fmla="" tm="100000">
                                          <p:val>
                                            <p:strVal val="#ppt_w"/>
                                          </p:val>
                                        </p:tav>
                                      </p:tavLst>
                                    </p:anim>
                                    <p:anim calcmode="lin" valueType="num">
                                      <p:cBhvr additive="base">
                                        <p:cTn dur="1000"/>
                                        <p:tgtEl>
                                          <p:spTgt spid="6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141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ree Serif"/>
                <a:ea typeface="Bree Serif"/>
                <a:cs typeface="Bree Serif"/>
                <a:sym typeface="Bree Serif"/>
              </a:rPr>
              <a:t>History</a:t>
            </a:r>
            <a:endParaRPr>
              <a:latin typeface="Bree Serif"/>
              <a:ea typeface="Bree Serif"/>
              <a:cs typeface="Bree Serif"/>
              <a:sym typeface="Bree Serif"/>
            </a:endParaRPr>
          </a:p>
        </p:txBody>
      </p:sp>
      <p:sp>
        <p:nvSpPr>
          <p:cNvPr id="76" name="Google Shape;76;p16"/>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114300" rtl="0" algn="just">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In 1968, Ivan Sutherland developed the first head-mounted display system.</a:t>
            </a:r>
            <a:endParaRPr sz="700">
              <a:solidFill>
                <a:srgbClr val="000000"/>
              </a:solidFill>
              <a:latin typeface="Times New Roman"/>
              <a:ea typeface="Times New Roman"/>
              <a:cs typeface="Times New Roman"/>
              <a:sym typeface="Times New Roman"/>
            </a:endParaRPr>
          </a:p>
          <a:p>
            <a:pPr indent="-342900" lvl="0" marL="114300" rtl="0" algn="just">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In 1974, Myron Krueger built an ‘artificial reality laboratory called the video place which combined projectors with video cameras that emitted onscreen silhouettes, surrounding user in an interactive environment.</a:t>
            </a:r>
            <a:endParaRPr sz="600">
              <a:solidFill>
                <a:srgbClr val="000000"/>
              </a:solidFill>
              <a:latin typeface="Times New Roman"/>
              <a:ea typeface="Times New Roman"/>
              <a:cs typeface="Times New Roman"/>
              <a:sym typeface="Times New Roman"/>
            </a:endParaRPr>
          </a:p>
          <a:p>
            <a:pPr indent="-342900" lvl="0" marL="114300" rtl="0" algn="just">
              <a:lnSpc>
                <a:spcPct val="15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In 1990, Boeing Researcher Tom Caudell coined the term “Augmented Reality”.</a:t>
            </a:r>
            <a:endParaRPr>
              <a:solidFill>
                <a:srgbClr val="000000"/>
              </a:solidFill>
              <a:latin typeface="Times New Roman"/>
              <a:ea typeface="Times New Roman"/>
              <a:cs typeface="Times New Roman"/>
              <a:sym typeface="Times New Roman"/>
            </a:endParaRPr>
          </a:p>
          <a:p>
            <a:pPr indent="-342900" lvl="0" marL="114300" rtl="0" algn="just">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In 1994, Julie Martin the first augmented reality Theater production, “Dancing in Cyberspace”, featuring acrobats who danced within and around virtual objects on their physical stage.</a:t>
            </a:r>
            <a:endParaRPr>
              <a:solidFill>
                <a:srgbClr val="000000"/>
              </a:solidFill>
              <a:latin typeface="Times New Roman"/>
              <a:ea typeface="Times New Roman"/>
              <a:cs typeface="Times New Roman"/>
              <a:sym typeface="Times New Roman"/>
            </a:endParaRPr>
          </a:p>
          <a:p>
            <a:pPr indent="-342900" lvl="0" marL="114300" rtl="0" algn="just">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In 1999, Naval researchers begin working on Battlefield Augmented Reality System[BARS], the robust, original model of early wearable units for soldiers.</a:t>
            </a:r>
            <a:endParaRPr>
              <a:solidFill>
                <a:srgbClr val="000000"/>
              </a:solidFill>
              <a:latin typeface="Times New Roman"/>
              <a:ea typeface="Times New Roman"/>
              <a:cs typeface="Times New Roman"/>
              <a:sym typeface="Times New Roman"/>
            </a:endParaRPr>
          </a:p>
          <a:p>
            <a:pPr indent="-342900" lvl="0" marL="114300" rtl="0" algn="just">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In 2009, print media “Esquire Magazine” tried out AR, in which it prompted readers to scan the cover to make Robert Downey Jr. come alive</a:t>
            </a:r>
            <a:endParaRPr>
              <a:solidFill>
                <a:srgbClr val="000000"/>
              </a:solidFill>
              <a:latin typeface="Times New Roman"/>
              <a:ea typeface="Times New Roman"/>
              <a:cs typeface="Times New Roman"/>
              <a:sym typeface="Times New Roman"/>
            </a:endParaRPr>
          </a:p>
          <a:p>
            <a:pPr indent="0" lvl="0" marL="0" rtl="0" algn="just">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p:tgtEl>
                                          <p:spTgt spid="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509975" y="270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Literature Survey</a:t>
            </a:r>
            <a:endParaRPr>
              <a:solidFill>
                <a:srgbClr val="FFFFFF"/>
              </a:solidFill>
              <a:latin typeface="Bree Serif"/>
              <a:ea typeface="Bree Serif"/>
              <a:cs typeface="Bree Serif"/>
              <a:sym typeface="Bree Serif"/>
            </a:endParaRPr>
          </a:p>
        </p:txBody>
      </p:sp>
      <p:sp>
        <p:nvSpPr>
          <p:cNvPr id="82" name="Google Shape;82;p17"/>
          <p:cNvSpPr txBox="1"/>
          <p:nvPr>
            <p:ph idx="1" type="body"/>
          </p:nvPr>
        </p:nvSpPr>
        <p:spPr>
          <a:xfrm>
            <a:off x="311700" y="1152475"/>
            <a:ext cx="8520600" cy="38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Times New Roman"/>
                <a:ea typeface="Times New Roman"/>
                <a:cs typeface="Times New Roman"/>
                <a:sym typeface="Times New Roman"/>
              </a:rPr>
              <a:t>Components of Augmented Reality-</a:t>
            </a:r>
            <a:endParaRPr b="1" sz="2400">
              <a:solidFill>
                <a:srgbClr val="FFFFFF"/>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2400">
                <a:solidFill>
                  <a:srgbClr val="FFFFFF"/>
                </a:solidFill>
                <a:latin typeface="Times New Roman"/>
                <a:ea typeface="Times New Roman"/>
                <a:cs typeface="Times New Roman"/>
                <a:sym typeface="Times New Roman"/>
              </a:rPr>
              <a:t>Augmented reality systems are built upon on three major buildings blocks:</a:t>
            </a:r>
            <a:endParaRPr sz="2400">
              <a:solidFill>
                <a:srgbClr val="FFFFFF"/>
              </a:solidFill>
              <a:latin typeface="Times New Roman"/>
              <a:ea typeface="Times New Roman"/>
              <a:cs typeface="Times New Roman"/>
              <a:sym typeface="Times New Roman"/>
            </a:endParaRPr>
          </a:p>
          <a:p>
            <a:pPr indent="-381000" lvl="0" marL="457200" rtl="0" algn="l">
              <a:spcBef>
                <a:spcPts val="1600"/>
              </a:spcBef>
              <a:spcAft>
                <a:spcPts val="0"/>
              </a:spcAft>
              <a:buClr>
                <a:srgbClr val="FFFFFF"/>
              </a:buClr>
              <a:buSzPts val="2400"/>
              <a:buFont typeface="Times New Roman"/>
              <a:buAutoNum type="arabicPeriod"/>
            </a:pPr>
            <a:r>
              <a:rPr lang="en" sz="2400">
                <a:solidFill>
                  <a:srgbClr val="FFFFFF"/>
                </a:solidFill>
                <a:latin typeface="Times New Roman"/>
                <a:ea typeface="Times New Roman"/>
                <a:cs typeface="Times New Roman"/>
                <a:sym typeface="Times New Roman"/>
              </a:rPr>
              <a:t>Tracking and Registration</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rabicPeriod"/>
            </a:pPr>
            <a:r>
              <a:rPr lang="en" sz="2400">
                <a:solidFill>
                  <a:srgbClr val="FFFFFF"/>
                </a:solidFill>
                <a:latin typeface="Times New Roman"/>
                <a:ea typeface="Times New Roman"/>
                <a:cs typeface="Times New Roman"/>
                <a:sym typeface="Times New Roman"/>
              </a:rPr>
              <a:t>Display technology </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rabicPeriod"/>
            </a:pPr>
            <a:r>
              <a:rPr lang="en" sz="2400">
                <a:solidFill>
                  <a:srgbClr val="FFFFFF"/>
                </a:solidFill>
                <a:latin typeface="Times New Roman"/>
                <a:ea typeface="Times New Roman"/>
                <a:cs typeface="Times New Roman"/>
                <a:sym typeface="Times New Roman"/>
              </a:rPr>
              <a:t>Real time rendering</a:t>
            </a:r>
            <a:endParaRPr sz="2400">
              <a:solidFill>
                <a:srgbClr val="FFFFFF"/>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24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sz="24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2400">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311700" y="163275"/>
            <a:ext cx="8520600" cy="68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Types of Augmented Reality</a:t>
            </a:r>
            <a:endParaRPr>
              <a:solidFill>
                <a:srgbClr val="FFFFFF"/>
              </a:solidFill>
              <a:latin typeface="Bree Serif"/>
              <a:ea typeface="Bree Serif"/>
              <a:cs typeface="Bree Serif"/>
              <a:sym typeface="Bree Serif"/>
            </a:endParaRPr>
          </a:p>
        </p:txBody>
      </p:sp>
      <p:pic>
        <p:nvPicPr>
          <p:cNvPr id="88" name="Google Shape;88;p18"/>
          <p:cNvPicPr preferRelativeResize="0"/>
          <p:nvPr/>
        </p:nvPicPr>
        <p:blipFill>
          <a:blip r:embed="rId4">
            <a:alphaModFix/>
          </a:blip>
          <a:stretch>
            <a:fillRect/>
          </a:stretch>
        </p:blipFill>
        <p:spPr>
          <a:xfrm>
            <a:off x="548775" y="1131322"/>
            <a:ext cx="3651350" cy="2387300"/>
          </a:xfrm>
          <a:prstGeom prst="rect">
            <a:avLst/>
          </a:prstGeom>
          <a:noFill/>
          <a:ln>
            <a:noFill/>
          </a:ln>
        </p:spPr>
      </p:pic>
      <p:pic>
        <p:nvPicPr>
          <p:cNvPr id="89" name="Google Shape;89;p18"/>
          <p:cNvPicPr preferRelativeResize="0"/>
          <p:nvPr/>
        </p:nvPicPr>
        <p:blipFill rotWithShape="1">
          <a:blip r:embed="rId5">
            <a:alphaModFix/>
          </a:blip>
          <a:srcRect b="0" l="13149" r="0" t="0"/>
          <a:stretch/>
        </p:blipFill>
        <p:spPr>
          <a:xfrm>
            <a:off x="5327050" y="1267725"/>
            <a:ext cx="3143700" cy="2250900"/>
          </a:xfrm>
          <a:prstGeom prst="rect">
            <a:avLst/>
          </a:prstGeom>
          <a:noFill/>
          <a:ln>
            <a:noFill/>
          </a:ln>
        </p:spPr>
      </p:pic>
      <p:sp>
        <p:nvSpPr>
          <p:cNvPr id="90" name="Google Shape;90;p18"/>
          <p:cNvSpPr txBox="1"/>
          <p:nvPr/>
        </p:nvSpPr>
        <p:spPr>
          <a:xfrm>
            <a:off x="536600" y="3664050"/>
            <a:ext cx="36513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Projection Based AR</a:t>
            </a:r>
            <a:endParaRPr sz="1800">
              <a:solidFill>
                <a:srgbClr val="FFFFFF"/>
              </a:solidFill>
              <a:latin typeface="Times New Roman"/>
              <a:ea typeface="Times New Roman"/>
              <a:cs typeface="Times New Roman"/>
              <a:sym typeface="Times New Roman"/>
            </a:endParaRPr>
          </a:p>
        </p:txBody>
      </p:sp>
      <p:sp>
        <p:nvSpPr>
          <p:cNvPr id="91" name="Google Shape;91;p18"/>
          <p:cNvSpPr txBox="1"/>
          <p:nvPr/>
        </p:nvSpPr>
        <p:spPr>
          <a:xfrm>
            <a:off x="5327050" y="3664050"/>
            <a:ext cx="31437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Recognition Based AR</a:t>
            </a:r>
            <a:endParaRPr sz="1800">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4">
            <a:alphaModFix/>
          </a:blip>
          <a:srcRect b="0" l="0" r="18320" t="0"/>
          <a:stretch/>
        </p:blipFill>
        <p:spPr>
          <a:xfrm>
            <a:off x="311700" y="884900"/>
            <a:ext cx="3778349" cy="2682475"/>
          </a:xfrm>
          <a:prstGeom prst="rect">
            <a:avLst/>
          </a:prstGeom>
          <a:noFill/>
          <a:ln>
            <a:noFill/>
          </a:ln>
        </p:spPr>
      </p:pic>
      <p:pic>
        <p:nvPicPr>
          <p:cNvPr id="97" name="Google Shape;97;p19"/>
          <p:cNvPicPr preferRelativeResize="0"/>
          <p:nvPr/>
        </p:nvPicPr>
        <p:blipFill>
          <a:blip r:embed="rId5">
            <a:alphaModFix/>
          </a:blip>
          <a:stretch>
            <a:fillRect/>
          </a:stretch>
        </p:blipFill>
        <p:spPr>
          <a:xfrm>
            <a:off x="4857425" y="884900"/>
            <a:ext cx="3695775" cy="2601400"/>
          </a:xfrm>
          <a:prstGeom prst="rect">
            <a:avLst/>
          </a:prstGeom>
          <a:noFill/>
          <a:ln>
            <a:noFill/>
          </a:ln>
        </p:spPr>
      </p:pic>
      <p:sp>
        <p:nvSpPr>
          <p:cNvPr id="98" name="Google Shape;98;p19"/>
          <p:cNvSpPr txBox="1"/>
          <p:nvPr/>
        </p:nvSpPr>
        <p:spPr>
          <a:xfrm>
            <a:off x="343025" y="3677875"/>
            <a:ext cx="3387600" cy="41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Location Based AR</a:t>
            </a:r>
            <a:endParaRPr sz="1800">
              <a:solidFill>
                <a:srgbClr val="FFFFFF"/>
              </a:solidFill>
              <a:latin typeface="Times New Roman"/>
              <a:ea typeface="Times New Roman"/>
              <a:cs typeface="Times New Roman"/>
              <a:sym typeface="Times New Roman"/>
            </a:endParaRPr>
          </a:p>
        </p:txBody>
      </p:sp>
      <p:sp>
        <p:nvSpPr>
          <p:cNvPr id="99" name="Google Shape;99;p19"/>
          <p:cNvSpPr txBox="1"/>
          <p:nvPr/>
        </p:nvSpPr>
        <p:spPr>
          <a:xfrm>
            <a:off x="4864325" y="3677875"/>
            <a:ext cx="36957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Superimposition Based AR</a:t>
            </a:r>
            <a:endParaRPr sz="1800">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ree Serif"/>
                <a:ea typeface="Bree Serif"/>
                <a:cs typeface="Bree Serif"/>
                <a:sym typeface="Bree Serif"/>
              </a:rPr>
              <a:t>Objective</a:t>
            </a:r>
            <a:endParaRPr>
              <a:solidFill>
                <a:srgbClr val="000000"/>
              </a:solidFill>
              <a:latin typeface="Bree Serif"/>
              <a:ea typeface="Bree Serif"/>
              <a:cs typeface="Bree Serif"/>
              <a:sym typeface="Bree Serif"/>
            </a:endParaRPr>
          </a:p>
        </p:txBody>
      </p:sp>
      <p:sp>
        <p:nvSpPr>
          <p:cNvPr id="105" name="Google Shape;105;p20"/>
          <p:cNvSpPr txBox="1"/>
          <p:nvPr>
            <p:ph idx="1" type="body"/>
          </p:nvPr>
        </p:nvSpPr>
        <p:spPr>
          <a:xfrm>
            <a:off x="253375" y="1094150"/>
            <a:ext cx="8520600" cy="3416400"/>
          </a:xfrm>
          <a:prstGeom prst="rect">
            <a:avLst/>
          </a:prstGeom>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2400">
                <a:solidFill>
                  <a:srgbClr val="000000"/>
                </a:solidFill>
              </a:rPr>
              <a:t>The objective of the proposed project is to provide a more immersive and interactive environment to the user to learn about different things. The projected virtual objects display details that are difficult to imagine by the user. The information conveyed by the virtual objects helps a user perform real-world tasks. “Exploration” will help to inculcate learning and provide amazing experience to kids as well as adults. It will provide them a whole new look towards virtual world using Virtual and Augmented Reality.</a:t>
            </a:r>
            <a:endParaRPr sz="2400">
              <a:solidFill>
                <a:srgbClr val="000000"/>
              </a:solidFill>
            </a:endParaRPr>
          </a:p>
          <a:p>
            <a:pPr indent="0" lvl="0" marL="0" rtl="0" algn="just">
              <a:lnSpc>
                <a:spcPct val="100000"/>
              </a:lnSpc>
              <a:spcBef>
                <a:spcPts val="0"/>
              </a:spcBef>
              <a:spcAft>
                <a:spcPts val="0"/>
              </a:spcAft>
              <a:buNone/>
            </a:pPr>
            <a:r>
              <a:t/>
            </a:r>
            <a:endParaRPr sz="24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841800"/>
            <a:ext cx="8520600" cy="4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ree Serif"/>
                <a:ea typeface="Bree Serif"/>
                <a:cs typeface="Bree Serif"/>
                <a:sym typeface="Bree Serif"/>
              </a:rPr>
              <a:t>Hardware/Software Requirements </a:t>
            </a:r>
            <a:endParaRPr>
              <a:solidFill>
                <a:srgbClr val="FFFFFF"/>
              </a:solidFill>
              <a:latin typeface="Bree Serif"/>
              <a:ea typeface="Bree Serif"/>
              <a:cs typeface="Bree Serif"/>
              <a:sym typeface="Bree Serif"/>
            </a:endParaRPr>
          </a:p>
        </p:txBody>
      </p:sp>
      <p:sp>
        <p:nvSpPr>
          <p:cNvPr id="111" name="Google Shape;111;p21"/>
          <p:cNvSpPr txBox="1"/>
          <p:nvPr>
            <p:ph idx="1" type="body"/>
          </p:nvPr>
        </p:nvSpPr>
        <p:spPr>
          <a:xfrm>
            <a:off x="157450" y="1304100"/>
            <a:ext cx="4277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AutoNum type="arabicPeriod"/>
            </a:pPr>
            <a:r>
              <a:rPr lang="en" sz="2400">
                <a:solidFill>
                  <a:srgbClr val="FFFFFF"/>
                </a:solidFill>
              </a:rPr>
              <a:t>Unity3D (Personal edition)</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Vuforia</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C#</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VR Headset</a:t>
            </a:r>
            <a:endParaRPr sz="2400">
              <a:solidFill>
                <a:srgbClr val="FFFFFF"/>
              </a:solidFill>
            </a:endParaRPr>
          </a:p>
          <a:p>
            <a:pPr indent="-381000" lvl="0" marL="457200" rtl="0" algn="l">
              <a:lnSpc>
                <a:spcPct val="100000"/>
              </a:lnSpc>
              <a:spcBef>
                <a:spcPts val="0"/>
              </a:spcBef>
              <a:spcAft>
                <a:spcPts val="0"/>
              </a:spcAft>
              <a:buClr>
                <a:srgbClr val="FFFFFF"/>
              </a:buClr>
              <a:buSzPts val="2400"/>
              <a:buAutoNum type="arabicPeriod"/>
            </a:pPr>
            <a:r>
              <a:rPr lang="en" sz="2400">
                <a:solidFill>
                  <a:srgbClr val="FFFFFF"/>
                </a:solidFill>
              </a:rPr>
              <a:t>Smartphone with Gyroscope and Magnetometer</a:t>
            </a:r>
            <a:endParaRPr sz="2400">
              <a:solidFill>
                <a:srgbClr val="FFFFFF"/>
              </a:solidFill>
            </a:endParaRPr>
          </a:p>
          <a:p>
            <a:pPr indent="0" lvl="0" marL="0" rtl="0" algn="l">
              <a:lnSpc>
                <a:spcPct val="100000"/>
              </a:lnSpc>
              <a:spcBef>
                <a:spcPts val="0"/>
              </a:spcBef>
              <a:spcAft>
                <a:spcPts val="0"/>
              </a:spcAft>
              <a:buNone/>
            </a:pPr>
            <a:r>
              <a:rPr lang="en" sz="2400">
                <a:solidFill>
                  <a:srgbClr val="FFFFFF"/>
                </a:solidFill>
              </a:rPr>
              <a:t>        sensor </a:t>
            </a:r>
            <a:endParaRPr sz="2400">
              <a:solidFill>
                <a:srgbClr val="FFFFFF"/>
              </a:solidFill>
            </a:endParaRPr>
          </a:p>
          <a:p>
            <a:pPr indent="0" lvl="0" marL="0" rtl="0" algn="l">
              <a:spcBef>
                <a:spcPts val="1600"/>
              </a:spcBef>
              <a:spcAft>
                <a:spcPts val="0"/>
              </a:spcAft>
              <a:buNone/>
            </a:pPr>
            <a:r>
              <a:t/>
            </a:r>
            <a:endParaRPr sz="2400">
              <a:solidFill>
                <a:srgbClr val="FFFFFF"/>
              </a:solidFill>
            </a:endParaRPr>
          </a:p>
          <a:p>
            <a:pPr indent="0" lvl="0" marL="0" rtl="0" algn="l">
              <a:lnSpc>
                <a:spcPct val="107916"/>
              </a:lnSpc>
              <a:spcBef>
                <a:spcPts val="160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l">
              <a:spcBef>
                <a:spcPts val="800"/>
              </a:spcBef>
              <a:spcAft>
                <a:spcPts val="0"/>
              </a:spcAft>
              <a:buNone/>
            </a:pPr>
            <a:r>
              <a:t/>
            </a:r>
            <a:endParaRPr sz="2400">
              <a:solidFill>
                <a:srgbClr val="FFFFFF"/>
              </a:solidFill>
            </a:endParaRPr>
          </a:p>
          <a:p>
            <a:pPr indent="0" lvl="0" marL="0" rtl="0" algn="l">
              <a:spcBef>
                <a:spcPts val="1600"/>
              </a:spcBef>
              <a:spcAft>
                <a:spcPts val="1600"/>
              </a:spcAft>
              <a:buNone/>
            </a:pPr>
            <a:r>
              <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